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311" r:id="rId4"/>
    <p:sldId id="292" r:id="rId5"/>
    <p:sldId id="315" r:id="rId6"/>
    <p:sldId id="272" r:id="rId7"/>
    <p:sldId id="283" r:id="rId8"/>
    <p:sldId id="300" r:id="rId9"/>
    <p:sldId id="288" r:id="rId10"/>
    <p:sldId id="284" r:id="rId11"/>
    <p:sldId id="285" r:id="rId12"/>
    <p:sldId id="286" r:id="rId13"/>
    <p:sldId id="287" r:id="rId14"/>
    <p:sldId id="314" r:id="rId15"/>
    <p:sldId id="290" r:id="rId16"/>
    <p:sldId id="313" r:id="rId17"/>
    <p:sldId id="289" r:id="rId18"/>
    <p:sldId id="305" r:id="rId19"/>
    <p:sldId id="308" r:id="rId20"/>
    <p:sldId id="295" r:id="rId21"/>
    <p:sldId id="293" r:id="rId22"/>
    <p:sldId id="296" r:id="rId23"/>
    <p:sldId id="297" r:id="rId24"/>
    <p:sldId id="298" r:id="rId25"/>
    <p:sldId id="312" r:id="rId26"/>
    <p:sldId id="306" r:id="rId27"/>
    <p:sldId id="299" r:id="rId28"/>
    <p:sldId id="302" r:id="rId29"/>
    <p:sldId id="303" r:id="rId30"/>
    <p:sldId id="294" r:id="rId31"/>
    <p:sldId id="304" r:id="rId32"/>
    <p:sldId id="307" r:id="rId33"/>
    <p:sldId id="310" r:id="rId34"/>
    <p:sldId id="356" r:id="rId35"/>
    <p:sldId id="340" r:id="rId36"/>
    <p:sldId id="341" r:id="rId37"/>
    <p:sldId id="342" r:id="rId38"/>
    <p:sldId id="343" r:id="rId39"/>
    <p:sldId id="344" r:id="rId40"/>
    <p:sldId id="347" r:id="rId41"/>
    <p:sldId id="354" r:id="rId42"/>
    <p:sldId id="349" r:id="rId43"/>
    <p:sldId id="350" r:id="rId44"/>
    <p:sldId id="357" r:id="rId45"/>
    <p:sldId id="358" r:id="rId46"/>
    <p:sldId id="359" r:id="rId47"/>
    <p:sldId id="346" r:id="rId48"/>
    <p:sldId id="324" r:id="rId49"/>
    <p:sldId id="355" r:id="rId50"/>
    <p:sldId id="325" r:id="rId51"/>
    <p:sldId id="326" r:id="rId52"/>
    <p:sldId id="329" r:id="rId53"/>
    <p:sldId id="328" r:id="rId54"/>
    <p:sldId id="333" r:id="rId55"/>
    <p:sldId id="337" r:id="rId56"/>
    <p:sldId id="332" r:id="rId57"/>
    <p:sldId id="352" r:id="rId58"/>
    <p:sldId id="33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7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yapi.com/api/company" TargetMode="External"/><Relationship Id="rId2" Type="http://schemas.openxmlformats.org/officeDocument/2006/relationships/hyperlink" Target="https://myapi.com/api/u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api.com/api/user?id=123" TargetMode="External"/><Relationship Id="rId4" Type="http://schemas.openxmlformats.org/officeDocument/2006/relationships/hyperlink" Target="https://myapi.com/api/orde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3008MB in 64MB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 or Serverless framework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4ADED2-DFC9-694E-9F7D-256BD2C5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3610" y="3429000"/>
            <a:ext cx="1239599" cy="12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runs function on two CPU cores when memory &gt; 1.8GB.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cold functions start faster than warm!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1"/>
            <a:endParaRPr lang="en-US" dirty="0"/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API Gateway, DynamoDB, Kinesis, Cognito</a:t>
            </a:r>
          </a:p>
          <a:p>
            <a:r>
              <a:rPr lang="en-US" dirty="0"/>
              <a:t>SAM &amp; Serverless Frameworks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861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sz="2300" dirty="0"/>
              <a:t>def handler_name(event, context):</a:t>
            </a:r>
          </a:p>
          <a:p>
            <a:pPr marL="250021" lvl="1" indent="0">
              <a:buNone/>
            </a:pPr>
            <a:r>
              <a:rPr lang="en-US" sz="2300" dirty="0"/>
              <a:t> 	... </a:t>
            </a:r>
          </a:p>
          <a:p>
            <a:pPr marL="250021" lvl="1" indent="0">
              <a:buNone/>
            </a:pPr>
            <a:r>
              <a:rPr lang="en-US" sz="2300" dirty="0"/>
              <a:t>		return </a:t>
            </a:r>
            <a:r>
              <a:rPr lang="en-US" sz="2300" dirty="0" err="1"/>
              <a:t>some_value</a:t>
            </a:r>
            <a:endParaRPr lang="en-US" sz="2300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2100" dirty="0"/>
              <a:t>def </a:t>
            </a:r>
            <a:r>
              <a:rPr lang="en-US" sz="2100" dirty="0" err="1"/>
              <a:t>my_handler</a:t>
            </a:r>
            <a:r>
              <a:rPr lang="en-US" sz="2100" dirty="0"/>
              <a:t>( event, context):</a:t>
            </a:r>
          </a:p>
          <a:p>
            <a:pPr marL="285739" lvl="1" indent="0">
              <a:buNone/>
            </a:pPr>
            <a:r>
              <a:rPr lang="en-US" sz="2100" dirty="0"/>
              <a:t>	message = ‘Hello {}’.format(event[‘</a:t>
            </a:r>
            <a:r>
              <a:rPr lang="en-US" sz="2100" dirty="0" err="1"/>
              <a:t>first_name</a:t>
            </a:r>
            <a:r>
              <a:rPr lang="en-US" sz="2100" dirty="0"/>
              <a:t>’])</a:t>
            </a:r>
          </a:p>
          <a:p>
            <a:pPr marL="285739" lvl="1" indent="0">
              <a:buNone/>
            </a:pPr>
            <a:r>
              <a:rPr lang="en-US" sz="21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958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400" dirty="0"/>
              <a:t>{ </a:t>
            </a:r>
          </a:p>
          <a:p>
            <a:pPr marL="250021" lvl="1" indent="0">
              <a:buNone/>
            </a:pPr>
            <a:r>
              <a:rPr lang="en-US" sz="140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40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400" dirty="0"/>
              <a:t>"ResourceProperties": { </a:t>
            </a:r>
          </a:p>
          <a:p>
            <a:pPr marL="250021" lvl="1" indent="0">
              <a:buNone/>
            </a:pPr>
            <a:r>
              <a:rPr lang="en-US" sz="1400" dirty="0"/>
              <a:t>	"StackName": "stack-name", </a:t>
            </a:r>
          </a:p>
          <a:p>
            <a:pPr marL="250021" lvl="1" indent="0">
              <a:buNone/>
            </a:pPr>
            <a:r>
              <a:rPr lang="en-US" sz="140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400" dirty="0"/>
              <a:t>"RequestType": "Create", </a:t>
            </a:r>
          </a:p>
          <a:p>
            <a:pPr marL="250021" lvl="1" indent="0">
              <a:buNone/>
            </a:pPr>
            <a:r>
              <a:rPr lang="en-US" sz="140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40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40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endParaRPr lang="en-US" dirty="0"/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b="1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900 (15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E353-3C82-5746-9A3E-3687000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0DEF-221F-1C43-B549-95F8CF48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97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An AWS service which translates web requests into Lambda events</a:t>
            </a:r>
          </a:p>
          <a:p>
            <a:pPr lvl="1"/>
            <a:r>
              <a:rPr lang="en-US" dirty="0"/>
              <a:t>Trigger Lambdas via a web browser client.</a:t>
            </a:r>
          </a:p>
          <a:p>
            <a:pPr lvl="1"/>
            <a:r>
              <a:rPr lang="en-US" dirty="0"/>
              <a:t>Communicate directly with DynamoDB.</a:t>
            </a:r>
          </a:p>
          <a:p>
            <a:pPr lvl="1"/>
            <a:r>
              <a:rPr lang="en-US" dirty="0"/>
              <a:t>Scales automatically based on demand.</a:t>
            </a:r>
          </a:p>
          <a:p>
            <a:endParaRPr lang="en-US" dirty="0"/>
          </a:p>
          <a:p>
            <a:r>
              <a:rPr lang="en-US" dirty="0"/>
              <a:t>Takes on the role of the front-end webserver in a traditional application stack</a:t>
            </a:r>
          </a:p>
          <a:p>
            <a:pPr lvl="1"/>
            <a:r>
              <a:rPr lang="en-US" dirty="0"/>
              <a:t>Allows us to build a RESTful API</a:t>
            </a:r>
          </a:p>
          <a:p>
            <a:pPr lvl="1"/>
            <a:endParaRPr lang="en-US" dirty="0"/>
          </a:p>
          <a:p>
            <a:r>
              <a:rPr lang="en-US" dirty="0"/>
              <a:t>AWS deploys the API Gateway in a CloudFront distribution.</a:t>
            </a:r>
          </a:p>
          <a:p>
            <a:pPr lvl="1"/>
            <a:r>
              <a:rPr lang="en-US" dirty="0"/>
              <a:t>Regional or Edge-optimized</a:t>
            </a:r>
          </a:p>
          <a:p>
            <a:pPr lvl="1"/>
            <a:endParaRPr lang="en-US" dirty="0"/>
          </a:p>
          <a:p>
            <a:r>
              <a:rPr lang="en-US" dirty="0"/>
              <a:t>Supports API caching to increase performance.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AD333D-92FA-8447-A2EC-89F84E300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0358" y="288017"/>
            <a:ext cx="977955" cy="9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1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8C2D-4173-D64B-8AB6-561B1653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BE16-C621-414A-A930-B7AF1F05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Key API components:</a:t>
            </a:r>
          </a:p>
          <a:p>
            <a:pPr lvl="1"/>
            <a:r>
              <a:rPr lang="en-US" dirty="0"/>
              <a:t>Resources: These are the nouns in a RESTful API</a:t>
            </a:r>
          </a:p>
          <a:p>
            <a:pPr lvl="2"/>
            <a:r>
              <a:rPr lang="en-US" dirty="0">
                <a:hlinkClick r:id="rId2"/>
              </a:rPr>
              <a:t>https://myApi.com/api/</a:t>
            </a:r>
            <a:r>
              <a:rPr lang="en-US" b="1" dirty="0">
                <a:hlinkClick r:id="rId2"/>
              </a:rPr>
              <a:t>user</a:t>
            </a:r>
            <a:endParaRPr lang="en-US" b="1" dirty="0"/>
          </a:p>
          <a:p>
            <a:pPr lvl="2"/>
            <a:r>
              <a:rPr lang="en-US" dirty="0">
                <a:hlinkClick r:id="rId3"/>
              </a:rPr>
              <a:t>https://myApi.com/api/</a:t>
            </a:r>
            <a:r>
              <a:rPr lang="en-US" b="1" dirty="0">
                <a:hlinkClick r:id="rId3"/>
              </a:rPr>
              <a:t>company</a:t>
            </a:r>
            <a:endParaRPr lang="en-US" b="1" dirty="0"/>
          </a:p>
          <a:p>
            <a:pPr lvl="2"/>
            <a:r>
              <a:rPr lang="en-US" dirty="0">
                <a:hlinkClick r:id="rId4"/>
              </a:rPr>
              <a:t>https://myApi.com/api/</a:t>
            </a:r>
            <a:r>
              <a:rPr lang="en-US" b="1" dirty="0">
                <a:hlinkClick r:id="rId4"/>
              </a:rPr>
              <a:t>order</a:t>
            </a:r>
            <a:endParaRPr lang="en-US" b="1" dirty="0"/>
          </a:p>
          <a:p>
            <a:pPr lvl="1"/>
            <a:r>
              <a:rPr lang="en-US" dirty="0"/>
              <a:t>Methods: These are the verbs in a RESTful API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GET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POST</a:t>
            </a:r>
          </a:p>
          <a:p>
            <a:endParaRPr lang="en-US" dirty="0"/>
          </a:p>
          <a:p>
            <a:r>
              <a:rPr lang="en-US" dirty="0"/>
              <a:t>We combine resources and methods to create an API: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hlinkClick r:id="rId5"/>
              </a:rPr>
              <a:t>https://myAPI.com/api/user?id=123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resources can be defined manually or using Swagger</a:t>
            </a:r>
          </a:p>
        </p:txBody>
      </p:sp>
    </p:spTree>
    <p:extLst>
      <p:ext uri="{BB962C8B-B14F-4D97-AF65-F5344CB8AC3E}">
        <p14:creationId xmlns:p14="http://schemas.microsoft.com/office/powerpoint/2010/main" val="227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NoSQL AWS database that supports key-value and document (JSON) storage</a:t>
            </a:r>
          </a:p>
          <a:p>
            <a:endParaRPr lang="en-US" dirty="0"/>
          </a:p>
          <a:p>
            <a:r>
              <a:rPr lang="en-US" dirty="0"/>
              <a:t>Key components:</a:t>
            </a:r>
          </a:p>
          <a:p>
            <a:pPr lvl="1"/>
            <a:r>
              <a:rPr lang="en-US" b="1" dirty="0"/>
              <a:t>Tables</a:t>
            </a:r>
            <a:r>
              <a:rPr lang="en-US" dirty="0"/>
              <a:t>: a way to group/partition data</a:t>
            </a:r>
          </a:p>
          <a:p>
            <a:pPr lvl="1"/>
            <a:r>
              <a:rPr lang="en-US" b="1" dirty="0"/>
              <a:t>Items</a:t>
            </a:r>
            <a:r>
              <a:rPr lang="en-US" dirty="0"/>
              <a:t>: a grouping of data attributes in a table (kind of like a row in a relational table)</a:t>
            </a:r>
          </a:p>
          <a:p>
            <a:endParaRPr lang="en-US" dirty="0"/>
          </a:p>
          <a:p>
            <a:r>
              <a:rPr lang="en-US" dirty="0"/>
              <a:t>Tables contain sets of items and items contain sets of attributes.</a:t>
            </a:r>
          </a:p>
          <a:p>
            <a:pPr lvl="1"/>
            <a:r>
              <a:rPr lang="en-US" dirty="0"/>
              <a:t>Unlike a relational database, each item can contain different attributes.</a:t>
            </a:r>
          </a:p>
          <a:p>
            <a:pPr lvl="1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60281E-029C-1A40-997D-ECD533D0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677" y="367796"/>
            <a:ext cx="1141123" cy="11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1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table must have a unique primary key</a:t>
            </a:r>
          </a:p>
          <a:p>
            <a:pPr lvl="1"/>
            <a:r>
              <a:rPr lang="en-US" dirty="0"/>
              <a:t>Two types:</a:t>
            </a:r>
          </a:p>
          <a:p>
            <a:pPr lvl="2"/>
            <a:r>
              <a:rPr lang="en-US" b="1" dirty="0"/>
              <a:t>Partition/hash key</a:t>
            </a:r>
            <a:r>
              <a:rPr lang="en-US" dirty="0"/>
              <a:t>: a single attribute which is used as a hash to determine where to store the data</a:t>
            </a:r>
          </a:p>
          <a:p>
            <a:pPr lvl="3"/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companyId</a:t>
            </a:r>
            <a:r>
              <a:rPr lang="en-US" dirty="0"/>
              <a:t>, </a:t>
            </a:r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3"/>
            <a:endParaRPr lang="en-US" dirty="0"/>
          </a:p>
          <a:p>
            <a:pPr lvl="2"/>
            <a:r>
              <a:rPr lang="en-US" b="1" dirty="0"/>
              <a:t>Partition key + sort key </a:t>
            </a:r>
            <a:r>
              <a:rPr lang="en-US" dirty="0"/>
              <a:t>(composite key): the partition key determines where to store the data and the sort key determines the ordering of data</a:t>
            </a:r>
          </a:p>
          <a:p>
            <a:pPr lvl="3"/>
            <a:r>
              <a:rPr lang="en-US" dirty="0"/>
              <a:t>Sort key = date/time, counter, etc.</a:t>
            </a:r>
          </a:p>
          <a:p>
            <a:pPr lvl="3"/>
            <a:r>
              <a:rPr lang="en-US" dirty="0"/>
              <a:t>Items could share partition key but must have unique sort key</a:t>
            </a:r>
          </a:p>
        </p:txBody>
      </p:sp>
    </p:spTree>
    <p:extLst>
      <p:ext uri="{BB962C8B-B14F-4D97-AF65-F5344CB8AC3E}">
        <p14:creationId xmlns:p14="http://schemas.microsoft.com/office/powerpoint/2010/main" val="234782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perform queries on DynamoDB using the primary key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300" dirty="0"/>
              <a:t>{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TableName</a:t>
            </a:r>
            <a:r>
              <a:rPr lang="en-US" sz="2300" dirty="0"/>
              <a:t>: "Music",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KeyConditionExpression</a:t>
            </a:r>
            <a:r>
              <a:rPr lang="en-US" sz="2300" dirty="0"/>
              <a:t>: "Artist = :a and </a:t>
            </a:r>
            <a:r>
              <a:rPr lang="en-US" sz="2300" dirty="0" err="1"/>
              <a:t>SongTitle</a:t>
            </a:r>
            <a:r>
              <a:rPr lang="en-US" sz="2300" dirty="0"/>
              <a:t> = :t",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ExpressionAttributeValues</a:t>
            </a:r>
            <a:r>
              <a:rPr lang="en-US" sz="2300" dirty="0"/>
              <a:t>: { </a:t>
            </a:r>
          </a:p>
          <a:p>
            <a:pPr marL="0" indent="0">
              <a:buNone/>
            </a:pPr>
            <a:r>
              <a:rPr lang="en-US" sz="2300" dirty="0"/>
              <a:t>		":a": "No One You Know", </a:t>
            </a:r>
          </a:p>
          <a:p>
            <a:pPr marL="0" indent="0">
              <a:buNone/>
            </a:pPr>
            <a:r>
              <a:rPr lang="en-US" sz="2300" dirty="0"/>
              <a:t>		":t": "Call Me Today" </a:t>
            </a:r>
          </a:p>
          <a:p>
            <a:pPr marL="0" indent="0">
              <a:buNone/>
            </a:pPr>
            <a:r>
              <a:rPr lang="en-US" sz="2300" dirty="0"/>
              <a:t>	} 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In SQL syntax this would look like: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SELECT * FROM Music WHERE Artist='No One You Know' AND </a:t>
            </a:r>
            <a:r>
              <a:rPr lang="en-US" sz="2300" dirty="0" err="1"/>
              <a:t>SongTitle</a:t>
            </a:r>
            <a:r>
              <a:rPr lang="en-US" sz="2300" dirty="0"/>
              <a:t> = 'Call Me Today';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8010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35F8-7B2E-C44C-A4E2-3898D63C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D06-D125-ED47-AE35-CC5719EE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Query response:</a:t>
            </a:r>
          </a:p>
          <a:p>
            <a:pPr marL="0" indent="0">
              <a:buNone/>
            </a:pPr>
            <a:r>
              <a:rPr lang="en-US" dirty="0"/>
              <a:t>{ 	"Count": 2, </a:t>
            </a:r>
          </a:p>
          <a:p>
            <a:pPr marL="0" indent="0">
              <a:buNone/>
            </a:pPr>
            <a:r>
              <a:rPr lang="en-US" dirty="0"/>
              <a:t>	"Items": [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"Big Rock Band"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"Cool Song Name" }, 										"</a:t>
            </a:r>
            <a:r>
              <a:rPr lang="en-US" dirty="0" err="1"/>
              <a:t>ReleaseDate</a:t>
            </a:r>
            <a:r>
              <a:rPr lang="en-US" dirty="0"/>
              <a:t>": { "S": "20150422"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"Sizzling Singers"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"Just another love song" }, 								"</a:t>
            </a:r>
            <a:r>
              <a:rPr lang="en-US" dirty="0" err="1"/>
              <a:t>ReleaseDate</a:t>
            </a:r>
            <a:r>
              <a:rPr lang="en-US" dirty="0"/>
              <a:t>": { "S": "19760202"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], 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ScannedCount</a:t>
            </a:r>
            <a:r>
              <a:rPr lang="en-US" dirty="0"/>
              <a:t>": 2,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ConsumedCapacity</a:t>
            </a:r>
            <a:r>
              <a:rPr lang="en-US" dirty="0"/>
              <a:t>": null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39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E329C-9402-D04D-8FA8-69AEB985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992617" y="2634798"/>
            <a:ext cx="6283674" cy="2456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9B07-4ADB-B144-927E-C564CDE8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B58F-2463-954F-A3A0-0AE3382F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624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Streams</a:t>
            </a:r>
            <a:r>
              <a:rPr lang="en-US" dirty="0"/>
              <a:t>: DynamoDB events can be streamed (event source) to lambda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Allows you to emulate functionality similar to stored procedures in a relational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DynamoDB table.</a:t>
            </a:r>
          </a:p>
          <a:p>
            <a:endParaRPr lang="en-US" dirty="0"/>
          </a:p>
          <a:p>
            <a:r>
              <a:rPr lang="en-US" dirty="0"/>
              <a:t>Add an item to the table.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Kinesis is designed to ingest and analyze massive streams of data.</a:t>
            </a:r>
          </a:p>
          <a:p>
            <a:pPr lvl="1"/>
            <a:r>
              <a:rPr lang="en-US" dirty="0"/>
              <a:t>Real-time orders from thousands of stores.</a:t>
            </a:r>
          </a:p>
          <a:p>
            <a:pPr lvl="1"/>
            <a:r>
              <a:rPr lang="en-US" dirty="0"/>
              <a:t>Event messages from millions of IoT devices.</a:t>
            </a:r>
          </a:p>
          <a:p>
            <a:pPr lvl="1"/>
            <a:endParaRPr lang="en-US" dirty="0"/>
          </a:p>
          <a:p>
            <a:r>
              <a:rPr lang="en-US" dirty="0"/>
              <a:t>Three different types:</a:t>
            </a:r>
          </a:p>
          <a:p>
            <a:pPr lvl="1"/>
            <a:r>
              <a:rPr lang="en-US" dirty="0"/>
              <a:t>Kinesis Streams</a:t>
            </a:r>
          </a:p>
          <a:p>
            <a:pPr lvl="1"/>
            <a:r>
              <a:rPr lang="en-US" dirty="0"/>
              <a:t>Kinesis Firehose</a:t>
            </a:r>
          </a:p>
          <a:p>
            <a:pPr lvl="1"/>
            <a:r>
              <a:rPr lang="en-US" dirty="0"/>
              <a:t>Kinesis Analytics</a:t>
            </a:r>
          </a:p>
          <a:p>
            <a:pPr lvl="1"/>
            <a:endParaRPr lang="en-US" dirty="0"/>
          </a:p>
          <a:p>
            <a:r>
              <a:rPr lang="en-US" b="1" dirty="0"/>
              <a:t>Kinesis Streams</a:t>
            </a:r>
            <a:r>
              <a:rPr lang="en-US" dirty="0"/>
              <a:t> are massively scaled message queues</a:t>
            </a:r>
          </a:p>
          <a:p>
            <a:pPr lvl="1"/>
            <a:r>
              <a:rPr lang="en-US" dirty="0"/>
              <a:t>Incoming messages stored in shards based on a partition key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stored for at least 24 hours and up to 7 days.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consumers can read messages in shards</a:t>
            </a:r>
          </a:p>
          <a:p>
            <a:pPr lvl="2"/>
            <a:r>
              <a:rPr lang="en-US" dirty="0"/>
              <a:t>Shard reads = max 5 TPS &amp; 2MB/s</a:t>
            </a:r>
          </a:p>
          <a:p>
            <a:pPr lvl="2"/>
            <a:r>
              <a:rPr lang="en-US" dirty="0"/>
              <a:t>Shard writes = max 1000 records/s &amp; 1 MB/s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BC577A3-CD4A-6845-9A16-C4AC4DE4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1953" y="293714"/>
            <a:ext cx="1104847" cy="11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A639-D417-3045-A62E-0BE59E94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Streams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A414D-32BF-C442-A8D3-B2F3047F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14" y="1304756"/>
            <a:ext cx="7309120" cy="517272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E0A88F9-C47A-0F41-8A1D-68446E851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0745" y="415265"/>
            <a:ext cx="1093654" cy="10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3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Firehose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981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Kinesis Firehose </a:t>
            </a:r>
            <a:r>
              <a:rPr lang="en-US" dirty="0"/>
              <a:t>is used to transform data and store it in a persistent location.</a:t>
            </a:r>
          </a:p>
          <a:p>
            <a:pPr lvl="1"/>
            <a:r>
              <a:rPr lang="en-US" dirty="0"/>
              <a:t>Ingested data may be transformed by a lambda function (optional).</a:t>
            </a:r>
          </a:p>
          <a:p>
            <a:pPr lvl="1"/>
            <a:r>
              <a:rPr lang="en-US" dirty="0"/>
              <a:t>Data is not persisted in the stream and must be stored somewhere like S3 or </a:t>
            </a:r>
            <a:r>
              <a:rPr lang="en-US" dirty="0" err="1"/>
              <a:t>ElasticSearch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705BAF-A8DE-A847-B98F-C27E841BB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7557" y="375134"/>
            <a:ext cx="1069243" cy="1069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524F2-EF60-BC4E-8C4B-A69497670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81" y="3506128"/>
            <a:ext cx="6635333" cy="25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41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260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Kinesis Analytics </a:t>
            </a:r>
            <a:r>
              <a:rPr lang="en-US" dirty="0"/>
              <a:t>works with Kinesis Streams and Kinesis Firehose to analyze data in real-time and store this data in S3, Redshift, or </a:t>
            </a:r>
            <a:r>
              <a:rPr lang="en-US" dirty="0" err="1"/>
              <a:t>ElasticSearch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F105C5-66AD-254C-9E8D-1ADE7ED72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2572" y="397081"/>
            <a:ext cx="995362" cy="995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7D748-DBB8-144C-B8B2-585EA69EB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69" y="3201702"/>
            <a:ext cx="6712603" cy="34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63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35BB-96B9-A64B-AE22-7ADD9D16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D750-9F2B-5B48-9E94-281EEC3DF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managed Identity Management Service which supports user account management.</a:t>
            </a:r>
          </a:p>
          <a:p>
            <a:pPr lvl="1"/>
            <a:r>
              <a:rPr lang="en-US" dirty="0"/>
              <a:t>Manage user accounts for your application.</a:t>
            </a:r>
          </a:p>
          <a:p>
            <a:pPr lvl="1"/>
            <a:r>
              <a:rPr lang="en-US" dirty="0"/>
              <a:t>Create sign-up and login pages for users.</a:t>
            </a:r>
          </a:p>
          <a:p>
            <a:pPr lvl="1"/>
            <a:r>
              <a:rPr lang="en-US" dirty="0"/>
              <a:t>Federate logins with corporate Active Directory systems or other vendors like Facebook.</a:t>
            </a:r>
          </a:p>
          <a:p>
            <a:endParaRPr lang="en-US" dirty="0"/>
          </a:p>
          <a:p>
            <a:r>
              <a:rPr lang="en-US" dirty="0"/>
              <a:t>Cognito will exchange access tokens (JWTs) for temporary AWS credentials.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9B13BCF-6AE5-4F4C-BDDA-06C58460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7417" y="276446"/>
            <a:ext cx="1139383" cy="11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15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BD7-4C64-7B4B-A5A4-15E3C42A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2E84E-0196-A64A-8B1C-AF3A10CF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06" y="1650125"/>
            <a:ext cx="7336387" cy="42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Leverage lambdas and a state-machine to create workflows.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430F-9AF4-7940-A210-DF9FDFFD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4456"/>
            <a:ext cx="9144000" cy="291318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BDCD6A-07D1-5842-BDED-CE2F3C8E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075" y="285000"/>
            <a:ext cx="1230725" cy="12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1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CloudFormation was originally designed for AWS network, compute and storage resources.</a:t>
            </a:r>
          </a:p>
          <a:p>
            <a:endParaRPr lang="en-US" dirty="0"/>
          </a:p>
          <a:p>
            <a:r>
              <a:rPr lang="en-US" dirty="0"/>
              <a:t>AWS Serverless Application Model (SAM) introduces a set of extensions for serverless applications: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DynamoDB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C1E-31A0-4048-BFA1-1D4657E3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00" y="4386961"/>
            <a:ext cx="3109291" cy="20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5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6CB-0ACA-E042-9A1D-6EAEA95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65FF-1B72-9848-AA47-D3CCDF7A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86189"/>
          </a:xfrm>
        </p:spPr>
        <p:txBody>
          <a:bodyPr>
            <a:normAutofit/>
          </a:bodyPr>
          <a:lstStyle/>
          <a:p>
            <a:r>
              <a:rPr lang="en-US" sz="2325" dirty="0"/>
              <a:t>SAM template is designated by an additional Transform section: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100" dirty="0"/>
              <a:t>AWSTemplateFormatVersion: '2010-09-09’ </a:t>
            </a:r>
          </a:p>
          <a:p>
            <a:pPr marL="0" indent="0">
              <a:buNone/>
            </a:pPr>
            <a:r>
              <a:rPr lang="en-US" sz="2100" b="1" dirty="0"/>
              <a:t>Transform: 'AWS::Serverless-2016-10-31’ </a:t>
            </a:r>
          </a:p>
          <a:p>
            <a:pPr marL="0" indent="0">
              <a:buNone/>
            </a:pPr>
            <a:r>
              <a:rPr lang="en-US" sz="2100" dirty="0"/>
              <a:t>Resources: 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MyFunction</a:t>
            </a:r>
            <a:r>
              <a:rPr lang="en-US" sz="2100" dirty="0"/>
              <a:t>: </a:t>
            </a:r>
          </a:p>
          <a:p>
            <a:pPr marL="0" indent="0">
              <a:buNone/>
            </a:pPr>
            <a:r>
              <a:rPr lang="en-US" sz="2100" dirty="0"/>
              <a:t>		Type: 'AWS::Serverless::Function’ </a:t>
            </a:r>
          </a:p>
          <a:p>
            <a:pPr marL="0" indent="0">
              <a:buNone/>
            </a:pPr>
            <a:r>
              <a:rPr lang="en-US" sz="2100" dirty="0"/>
              <a:t>		Properties: </a:t>
            </a:r>
          </a:p>
          <a:p>
            <a:pPr marL="0" indent="0">
              <a:buNone/>
            </a:pPr>
            <a:r>
              <a:rPr lang="en-US" sz="2100" dirty="0"/>
              <a:t>			Handler: </a:t>
            </a:r>
            <a:r>
              <a:rPr lang="en-US" sz="2100" dirty="0" err="1"/>
              <a:t>index.handler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			Runtime: nodejs6.10 </a:t>
            </a:r>
          </a:p>
          <a:p>
            <a:pPr marL="0" indent="0">
              <a:buNone/>
            </a:pPr>
            <a:r>
              <a:rPr lang="en-US" sz="2100" dirty="0"/>
              <a:t>			</a:t>
            </a:r>
            <a:r>
              <a:rPr lang="en-US" sz="2100" dirty="0" err="1"/>
              <a:t>CodeUri</a:t>
            </a:r>
            <a:r>
              <a:rPr lang="en-US" sz="2100" dirty="0"/>
              <a:t>: 's3://my-bucket/function.zip'</a:t>
            </a:r>
          </a:p>
        </p:txBody>
      </p:sp>
    </p:spTree>
    <p:extLst>
      <p:ext uri="{BB962C8B-B14F-4D97-AF65-F5344CB8AC3E}">
        <p14:creationId xmlns:p14="http://schemas.microsoft.com/office/powerpoint/2010/main" val="66844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204C-44E4-F64C-9A8C-16F38DA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B3F1-DBA0-4B46-8D20-0BCF810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47278"/>
          </a:xfrm>
        </p:spPr>
        <p:txBody>
          <a:bodyPr>
            <a:normAutofit lnSpcReduction="10000"/>
          </a:bodyPr>
          <a:lstStyle/>
          <a:p>
            <a:r>
              <a:rPr lang="en-US" sz="2325" dirty="0"/>
              <a:t>The </a:t>
            </a:r>
            <a:r>
              <a:rPr lang="en-US" sz="2325" dirty="0" err="1"/>
              <a:t>Globals</a:t>
            </a:r>
            <a:r>
              <a:rPr lang="en-US" sz="2325" dirty="0"/>
              <a:t> section allows you to define properties common to all functions and APIs.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 err="1"/>
              <a:t>Globals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Function: </a:t>
            </a:r>
          </a:p>
          <a:p>
            <a:pPr marL="0" indent="0">
              <a:buNone/>
            </a:pPr>
            <a:r>
              <a:rPr lang="en-US" sz="1900" dirty="0"/>
              <a:t>		Runtime: nodejs6.10 </a:t>
            </a:r>
          </a:p>
          <a:p>
            <a:pPr marL="0" indent="0">
              <a:buNone/>
            </a:pPr>
            <a:r>
              <a:rPr lang="en-US" sz="1900" dirty="0"/>
              <a:t>		Timeout: 180 </a:t>
            </a:r>
          </a:p>
          <a:p>
            <a:pPr marL="0" indent="0">
              <a:buNone/>
            </a:pPr>
            <a:r>
              <a:rPr lang="en-US" sz="1900" dirty="0"/>
              <a:t>		Handler: </a:t>
            </a:r>
            <a:r>
              <a:rPr lang="en-US" sz="1900" dirty="0" err="1"/>
              <a:t>index.handler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		Environment: </a:t>
            </a:r>
          </a:p>
          <a:p>
            <a:pPr marL="0" indent="0">
              <a:buNone/>
            </a:pPr>
            <a:r>
              <a:rPr lang="en-US" sz="1900" dirty="0"/>
              <a:t>			Variables: TABLE_NAME: data-table </a:t>
            </a:r>
          </a:p>
          <a:p>
            <a:pPr marL="0" indent="0">
              <a:buNone/>
            </a:pPr>
            <a:r>
              <a:rPr lang="en-US" sz="1900" dirty="0"/>
              <a:t>	</a:t>
            </a:r>
            <a:r>
              <a:rPr lang="en-US" sz="1900" dirty="0" err="1"/>
              <a:t>Api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EndpointConfiguration</a:t>
            </a:r>
            <a:r>
              <a:rPr lang="en-US" sz="1900" dirty="0"/>
              <a:t>: REGIONAL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Cors</a:t>
            </a:r>
            <a:r>
              <a:rPr lang="en-US" sz="1900" dirty="0"/>
              <a:t>: "'</a:t>
            </a:r>
            <a:r>
              <a:rPr lang="en-US" sz="1900" dirty="0" err="1"/>
              <a:t>www.example.com</a:t>
            </a:r>
            <a:r>
              <a:rPr lang="en-US" sz="1900" dirty="0"/>
              <a:t>'"</a:t>
            </a:r>
          </a:p>
        </p:txBody>
      </p:sp>
    </p:spTree>
    <p:extLst>
      <p:ext uri="{BB962C8B-B14F-4D97-AF65-F5344CB8AC3E}">
        <p14:creationId xmlns:p14="http://schemas.microsoft.com/office/powerpoint/2010/main" val="791228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79184"/>
          </a:xfrm>
        </p:spPr>
        <p:txBody>
          <a:bodyPr>
            <a:normAutofit/>
          </a:bodyPr>
          <a:lstStyle/>
          <a:p>
            <a:pPr>
              <a:spcAft>
                <a:spcPts val="425"/>
              </a:spcAft>
            </a:pPr>
            <a:r>
              <a:rPr lang="en-US" sz="2100" dirty="0"/>
              <a:t>Resource type: </a:t>
            </a:r>
            <a:r>
              <a:rPr lang="en-US" sz="2100" b="1" dirty="0"/>
              <a:t>AWS::Serverless::Function</a:t>
            </a:r>
          </a:p>
          <a:p>
            <a:pPr lvl="1">
              <a:spcAft>
                <a:spcPts val="425"/>
              </a:spcAft>
            </a:pPr>
            <a:r>
              <a:rPr lang="en-US" sz="2100" dirty="0"/>
              <a:t>Creates Lambda function, IAM execution role, and event source mappings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Resources:</a:t>
            </a:r>
          </a:p>
          <a:p>
            <a:pPr marL="0" indent="0">
              <a:buNone/>
            </a:pPr>
            <a:r>
              <a:rPr lang="en-US" sz="1900" dirty="0"/>
              <a:t>  MyLambdaFunction:</a:t>
            </a:r>
          </a:p>
          <a:p>
            <a:pPr marL="0" indent="0">
              <a:buNone/>
            </a:pPr>
            <a:r>
              <a:rPr lang="en-US" sz="1900" dirty="0"/>
              <a:t>    Type: AWS::Serverless::Function</a:t>
            </a:r>
          </a:p>
          <a:p>
            <a:pPr marL="0" indent="0">
              <a:buNone/>
            </a:pPr>
            <a:r>
              <a:rPr lang="en-US" sz="1900" dirty="0"/>
              <a:t>    Properties: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900" dirty="0"/>
              <a:t>      </a:t>
            </a:r>
            <a:r>
              <a:rPr lang="en-US" sz="1900" dirty="0" err="1"/>
              <a:t>MemorySize</a:t>
            </a:r>
            <a:r>
              <a:rPr lang="en-US" sz="1900" dirty="0"/>
              <a:t>: 1024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18095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Handler: index.js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Runtime: nodejs6.10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CodeUri: 's3://my-code-bucket/my-function.zip'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Description: Creates thumbnails of uploaded images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MemorySize: 1024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Timeout: 15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Policies: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AWSLambdaExecute # Managed Policy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Version: '2012-10-17' # Policy Document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Statement: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- Effect: Allow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Action: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s3:GetObjectACL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Resource: 'arn:aws:s3:::my-bucket/*'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Events: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PhotoUpload: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Type: S3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Properties: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Bucket: my-photo-bucket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1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EFC-A41B-A843-B75B-0E61F9B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162C-2D89-E648-AD50-869CAD3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2864795" cy="37228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Event source types:</a:t>
            </a:r>
          </a:p>
          <a:p>
            <a:endParaRPr lang="en-US" dirty="0"/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Kinesis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 err="1"/>
              <a:t>CloudWatchEvent</a:t>
            </a:r>
            <a:endParaRPr lang="en-US" dirty="0"/>
          </a:p>
          <a:p>
            <a:pPr lvl="1"/>
            <a:r>
              <a:rPr lang="en-US" dirty="0" err="1"/>
              <a:t>CloudWatchLogs</a:t>
            </a:r>
            <a:endParaRPr lang="en-US" dirty="0"/>
          </a:p>
          <a:p>
            <a:pPr lvl="1"/>
            <a:r>
              <a:rPr lang="en-US" dirty="0" err="1"/>
              <a:t>IoTRule</a:t>
            </a:r>
            <a:endParaRPr lang="en-US" dirty="0"/>
          </a:p>
          <a:p>
            <a:pPr lvl="1"/>
            <a:r>
              <a:rPr lang="en-US" dirty="0" err="1"/>
              <a:t>AlexaSkill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D624-4408-D841-AC9E-8BDD7272B5A3}"/>
              </a:ext>
            </a:extLst>
          </p:cNvPr>
          <p:cNvSpPr txBox="1"/>
          <p:nvPr/>
        </p:nvSpPr>
        <p:spPr>
          <a:xfrm>
            <a:off x="4109986" y="2069824"/>
            <a:ext cx="4647061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S3</a:t>
            </a:r>
          </a:p>
          <a:p>
            <a:r>
              <a:rPr lang="en-US" dirty="0"/>
              <a:t>Properties:</a:t>
            </a:r>
          </a:p>
          <a:p>
            <a:r>
              <a:rPr lang="en-US" dirty="0"/>
              <a:t>  Bucket: my-photo-bucket</a:t>
            </a:r>
          </a:p>
          <a:p>
            <a:r>
              <a:rPr lang="en-US" dirty="0"/>
              <a:t>  Events: s3:ObjectCreated:*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Type: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Properties:</a:t>
            </a:r>
          </a:p>
          <a:p>
            <a:r>
              <a:rPr lang="en-US" dirty="0"/>
              <a:t>  Path: /photos</a:t>
            </a:r>
          </a:p>
          <a:p>
            <a:r>
              <a:rPr lang="en-US" dirty="0"/>
              <a:t>  Method: post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54740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247-5C40-2A40-9B56-6D42609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C5F0-B932-E847-9754-1FACB7E4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60241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Lambda code can live alongside the CloudFormation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/project-directory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cf-template.yaml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myfunction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/</a:t>
            </a:r>
            <a:r>
              <a:rPr lang="en-US" dirty="0" err="1"/>
              <a:t>index.py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Resources: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Properties: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Runtime: python3.7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./</a:t>
            </a:r>
            <a:r>
              <a:rPr lang="en-US" dirty="0" err="1"/>
              <a:t>myfunction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18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7909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Resource type: </a:t>
            </a:r>
            <a:r>
              <a:rPr lang="en-US" sz="4300" b="1" dirty="0"/>
              <a:t>AWS::Serverless::</a:t>
            </a:r>
            <a:r>
              <a:rPr lang="en-US" sz="4300" b="1" dirty="0" err="1"/>
              <a:t>SimpleTable</a:t>
            </a:r>
            <a:endParaRPr lang="en-US" sz="4300" b="1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Creates DynamoDB table with a single attribute primary key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Use AWS::DynamoDB::Table resource for more advanced DynamoDB configurations</a:t>
            </a:r>
          </a:p>
          <a:p>
            <a:pPr marL="285739" lvl="1" indent="0">
              <a:lnSpc>
                <a:spcPct val="70000"/>
              </a:lnSpc>
              <a:spcAft>
                <a:spcPts val="425"/>
              </a:spcAft>
              <a:buNone/>
            </a:pPr>
            <a:endParaRPr lang="en-US" sz="2625" dirty="0"/>
          </a:p>
          <a:p>
            <a:pPr>
              <a:lnSpc>
                <a:spcPct val="70000"/>
              </a:lnSpc>
              <a:spcAft>
                <a:spcPts val="425"/>
              </a:spcAft>
            </a:pPr>
            <a:endParaRPr lang="en-US" sz="2651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Resources: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</a:t>
            </a:r>
            <a:r>
              <a:rPr lang="en-US" sz="3000" dirty="0" err="1"/>
              <a:t>MyTable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Type: AWS::Serverless::</a:t>
            </a:r>
            <a:r>
              <a:rPr lang="en-US" sz="3000" dirty="0" err="1"/>
              <a:t>SimpleTable</a:t>
            </a:r>
            <a:endParaRPr lang="en-US" sz="3000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Properties: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  </a:t>
            </a:r>
            <a:r>
              <a:rPr lang="en-US" sz="3000" dirty="0" err="1"/>
              <a:t>TableName</a:t>
            </a:r>
            <a:r>
              <a:rPr lang="en-US" sz="3000" dirty="0"/>
              <a:t>: my-table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PrimaryKey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Name: id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Type: String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ProvisionedThroughput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ReadCapacityUnits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WriteCapacityUnits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Tags: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Department: Engineering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AppType</a:t>
            </a:r>
            <a:r>
              <a:rPr lang="en-US" sz="3000" dirty="0"/>
              <a:t>: Serverless</a:t>
            </a:r>
          </a:p>
        </p:txBody>
      </p:sp>
    </p:spTree>
    <p:extLst>
      <p:ext uri="{BB962C8B-B14F-4D97-AF65-F5344CB8AC3E}">
        <p14:creationId xmlns:p14="http://schemas.microsoft.com/office/powerpoint/2010/main" val="1878315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170B-4C86-CC40-83A4-100AEC65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B404-AD43-134D-B185-03A29C98D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commands to package and deploy CloudFormation SAM:</a:t>
            </a:r>
          </a:p>
          <a:p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141167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471-1E16-2A4E-BC43-FBBA39C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12A-4190-D446-BF72-BFAE50BC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Serverless.com</a:t>
            </a:r>
            <a:endParaRPr lang="en-US" dirty="0"/>
          </a:p>
          <a:p>
            <a:pPr lvl="1"/>
            <a:r>
              <a:rPr lang="en-US" dirty="0"/>
              <a:t>Cross-cloud framework that works with AWS, Azure, Google Cloud, and others</a:t>
            </a:r>
          </a:p>
          <a:p>
            <a:pPr lvl="1"/>
            <a:endParaRPr lang="en-US" dirty="0"/>
          </a:p>
          <a:p>
            <a:r>
              <a:rPr lang="en-US" dirty="0"/>
              <a:t>Zappa (</a:t>
            </a:r>
            <a:r>
              <a:rPr lang="en-US" dirty="0" err="1"/>
              <a:t>zappa.io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serverless framework designed for AWS</a:t>
            </a:r>
          </a:p>
        </p:txBody>
      </p:sp>
    </p:spTree>
    <p:extLst>
      <p:ext uri="{BB962C8B-B14F-4D97-AF65-F5344CB8AC3E}">
        <p14:creationId xmlns:p14="http://schemas.microsoft.com/office/powerpoint/2010/main" val="213469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100ms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220150-CE98-B74A-B1DE-363DEBC49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459" y="300517"/>
            <a:ext cx="1091242" cy="10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 and web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8179</TotalTime>
  <Words>3529</Words>
  <Application>Microsoft Macintosh PowerPoint</Application>
  <PresentationFormat>On-screen Show (4:3)</PresentationFormat>
  <Paragraphs>577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DevOps &amp; Cloud Infrastructure SEIS 615 Serverless</vt:lpstr>
      <vt:lpstr>Agenda</vt:lpstr>
      <vt:lpstr>PowerPoint Presentation</vt:lpstr>
      <vt:lpstr>Serverless Architecture</vt:lpstr>
      <vt:lpstr>PowerPoint Presentation</vt:lpstr>
      <vt:lpstr>AWS Lambda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execution</vt:lpstr>
      <vt:lpstr>Accessing VPC Resources</vt:lpstr>
      <vt:lpstr>Best Practices</vt:lpstr>
      <vt:lpstr>Best Practices</vt:lpstr>
      <vt:lpstr>Best Practices</vt:lpstr>
      <vt:lpstr>API Gateway</vt:lpstr>
      <vt:lpstr>API Gateway</vt:lpstr>
      <vt:lpstr>DynamoDB</vt:lpstr>
      <vt:lpstr>DynamoDB</vt:lpstr>
      <vt:lpstr>DynamoDB</vt:lpstr>
      <vt:lpstr>DynamoDB</vt:lpstr>
      <vt:lpstr>DynamoDB</vt:lpstr>
      <vt:lpstr>DynamoDB Hands-on</vt:lpstr>
      <vt:lpstr>Kinesis</vt:lpstr>
      <vt:lpstr>Kinesis Streams</vt:lpstr>
      <vt:lpstr>Kinesis Firehose</vt:lpstr>
      <vt:lpstr>Kinesis Analytics</vt:lpstr>
      <vt:lpstr>Cognito</vt:lpstr>
      <vt:lpstr>Putting it all together</vt:lpstr>
      <vt:lpstr>Step Functions</vt:lpstr>
      <vt:lpstr>AWS SAM</vt:lpstr>
      <vt:lpstr>AWS SAM Template</vt:lpstr>
      <vt:lpstr>SAM Globals</vt:lpstr>
      <vt:lpstr>Serverless Function</vt:lpstr>
      <vt:lpstr>Serverless Function</vt:lpstr>
      <vt:lpstr>Serverless Function</vt:lpstr>
      <vt:lpstr>Serverless Function</vt:lpstr>
      <vt:lpstr>Serverless Database</vt:lpstr>
      <vt:lpstr>CloudFormation SAM</vt:lpstr>
      <vt:lpstr>Other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191</cp:revision>
  <dcterms:created xsi:type="dcterms:W3CDTF">2016-04-25T17:30:29Z</dcterms:created>
  <dcterms:modified xsi:type="dcterms:W3CDTF">2020-08-10T22:53:31Z</dcterms:modified>
</cp:coreProperties>
</file>